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9" r:id="rId1"/>
  </p:sldMasterIdLst>
  <p:notesMasterIdLst>
    <p:notesMasterId r:id="rId20"/>
  </p:notesMasterIdLst>
  <p:handoutMasterIdLst>
    <p:handoutMasterId r:id="rId21"/>
  </p:handoutMasterIdLst>
  <p:sldIdLst>
    <p:sldId id="303" r:id="rId2"/>
    <p:sldId id="266" r:id="rId3"/>
    <p:sldId id="304" r:id="rId4"/>
    <p:sldId id="291" r:id="rId5"/>
    <p:sldId id="290" r:id="rId6"/>
    <p:sldId id="309" r:id="rId7"/>
    <p:sldId id="310" r:id="rId8"/>
    <p:sldId id="311" r:id="rId9"/>
    <p:sldId id="312" r:id="rId10"/>
    <p:sldId id="313" r:id="rId11"/>
    <p:sldId id="285" r:id="rId12"/>
    <p:sldId id="314" r:id="rId13"/>
    <p:sldId id="315" r:id="rId14"/>
    <p:sldId id="302" r:id="rId15"/>
    <p:sldId id="306" r:id="rId16"/>
    <p:sldId id="305" r:id="rId17"/>
    <p:sldId id="307" r:id="rId18"/>
    <p:sldId id="308" r:id="rId19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B" initials="C" lastIdx="6" clrIdx="0"/>
  <p:cmAuthor id="1" name="profilinstaller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66"/>
    <a:srgbClr val="00376C"/>
    <a:srgbClr val="BDCAD3"/>
    <a:srgbClr val="8A0F14"/>
    <a:srgbClr val="D2C067"/>
    <a:srgbClr val="0033CC"/>
    <a:srgbClr val="0066FF"/>
    <a:srgbClr val="96D58B"/>
    <a:srgbClr val="8C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93" autoAdjust="0"/>
    <p:restoredTop sz="87251" autoAdjust="0"/>
  </p:normalViewPr>
  <p:slideViewPr>
    <p:cSldViewPr>
      <p:cViewPr varScale="1">
        <p:scale>
          <a:sx n="71" d="100"/>
          <a:sy n="71" d="100"/>
        </p:scale>
        <p:origin x="846" y="60"/>
      </p:cViewPr>
      <p:guideLst>
        <p:guide orient="horz" pos="799"/>
        <p:guide pos="34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2880" y="-42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36F83-32B4-4D43-B5B1-DB03D450BF2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3AC4E240-B3F1-4104-B80E-198CA208203B}">
      <dgm:prSet phldrT="[Text]"/>
      <dgm:spPr/>
      <dgm:t>
        <a:bodyPr/>
        <a:lstStyle/>
        <a:p>
          <a:r>
            <a:rPr lang="de-DE" dirty="0"/>
            <a:t>1</a:t>
          </a:r>
        </a:p>
      </dgm:t>
    </dgm:pt>
    <dgm:pt modelId="{DC593E4D-F2A2-4933-86C0-EA25A47C11A5}" type="parTrans" cxnId="{05F6E19B-C04B-4030-9C21-E5A6FBF40B71}">
      <dgm:prSet/>
      <dgm:spPr/>
      <dgm:t>
        <a:bodyPr/>
        <a:lstStyle/>
        <a:p>
          <a:endParaRPr lang="de-DE"/>
        </a:p>
      </dgm:t>
    </dgm:pt>
    <dgm:pt modelId="{DC49140A-5146-4758-ADFE-A6F2B886DB71}" type="sibTrans" cxnId="{05F6E19B-C04B-4030-9C21-E5A6FBF40B71}">
      <dgm:prSet/>
      <dgm:spPr/>
      <dgm:t>
        <a:bodyPr/>
        <a:lstStyle/>
        <a:p>
          <a:endParaRPr lang="de-DE"/>
        </a:p>
      </dgm:t>
    </dgm:pt>
    <dgm:pt modelId="{C193FC6B-F7DA-4938-A56E-240DCDD0E37E}">
      <dgm:prSet phldrT="[Text]"/>
      <dgm:spPr/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Beschreibung des Arbeitsprozesses</a:t>
          </a:r>
        </a:p>
      </dgm:t>
    </dgm:pt>
    <dgm:pt modelId="{99658BF1-A6BC-4C8D-AAEF-A7EAFA6668AD}" type="parTrans" cxnId="{CA20FCDB-B328-4BEC-B235-F5EBC9FB43DE}">
      <dgm:prSet/>
      <dgm:spPr/>
      <dgm:t>
        <a:bodyPr/>
        <a:lstStyle/>
        <a:p>
          <a:endParaRPr lang="de-DE"/>
        </a:p>
      </dgm:t>
    </dgm:pt>
    <dgm:pt modelId="{DC6C95C7-4F4C-492A-9134-4446606AE795}" type="sibTrans" cxnId="{CA20FCDB-B328-4BEC-B235-F5EBC9FB43DE}">
      <dgm:prSet/>
      <dgm:spPr/>
      <dgm:t>
        <a:bodyPr/>
        <a:lstStyle/>
        <a:p>
          <a:endParaRPr lang="de-DE"/>
        </a:p>
      </dgm:t>
    </dgm:pt>
    <dgm:pt modelId="{CDE3F4BA-33A2-4DF1-B8B1-BF23AC758122}">
      <dgm:prSet phldrT="[Text]"/>
      <dgm:spPr/>
      <dgm:t>
        <a:bodyPr/>
        <a:lstStyle/>
        <a:p>
          <a:r>
            <a:rPr lang="de-DE" dirty="0"/>
            <a:t>2</a:t>
          </a:r>
        </a:p>
      </dgm:t>
    </dgm:pt>
    <dgm:pt modelId="{CDD2005B-3D32-4404-BA5C-479AA76FC925}" type="parTrans" cxnId="{1CAC22D4-0517-4217-905C-109AD71F3823}">
      <dgm:prSet/>
      <dgm:spPr/>
      <dgm:t>
        <a:bodyPr/>
        <a:lstStyle/>
        <a:p>
          <a:endParaRPr lang="de-DE"/>
        </a:p>
      </dgm:t>
    </dgm:pt>
    <dgm:pt modelId="{22134A2F-1937-4C4B-9C28-6868BAB4F2AB}" type="sibTrans" cxnId="{1CAC22D4-0517-4217-905C-109AD71F3823}">
      <dgm:prSet/>
      <dgm:spPr/>
      <dgm:t>
        <a:bodyPr/>
        <a:lstStyle/>
        <a:p>
          <a:endParaRPr lang="de-DE"/>
        </a:p>
      </dgm:t>
    </dgm:pt>
    <dgm:pt modelId="{2BB86DF5-EE96-42B4-854C-2C9CCF0DEBEE}">
      <dgm:prSet phldrT="[Text]"/>
      <dgm:spPr/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Analyse: Was habe ich gelernt? Welche Erwartungen haben sich warum (nicht) erfüllt?</a:t>
          </a:r>
        </a:p>
      </dgm:t>
    </dgm:pt>
    <dgm:pt modelId="{1342AE02-C05B-4C2F-AE5E-A56C56B2E0C3}" type="parTrans" cxnId="{F01F347D-66BA-4A52-83B7-8DB3BD0157D1}">
      <dgm:prSet/>
      <dgm:spPr/>
      <dgm:t>
        <a:bodyPr/>
        <a:lstStyle/>
        <a:p>
          <a:endParaRPr lang="de-DE"/>
        </a:p>
      </dgm:t>
    </dgm:pt>
    <dgm:pt modelId="{E7D570A6-238B-45C5-B039-FE42C429D25A}" type="sibTrans" cxnId="{F01F347D-66BA-4A52-83B7-8DB3BD0157D1}">
      <dgm:prSet/>
      <dgm:spPr/>
      <dgm:t>
        <a:bodyPr/>
        <a:lstStyle/>
        <a:p>
          <a:endParaRPr lang="de-DE"/>
        </a:p>
      </dgm:t>
    </dgm:pt>
    <dgm:pt modelId="{4FED2857-6D10-4968-A420-E5ADB05E4606}">
      <dgm:prSet phldrT="[Text]"/>
      <dgm:spPr/>
      <dgm:t>
        <a:bodyPr/>
        <a:lstStyle/>
        <a:p>
          <a:r>
            <a:rPr lang="de-DE" dirty="0"/>
            <a:t>3</a:t>
          </a:r>
        </a:p>
      </dgm:t>
    </dgm:pt>
    <dgm:pt modelId="{F1EB46DE-3C7E-4389-A859-D353D3B18565}" type="parTrans" cxnId="{7BCB953E-4518-48B2-8B86-3756031EF64A}">
      <dgm:prSet/>
      <dgm:spPr/>
      <dgm:t>
        <a:bodyPr/>
        <a:lstStyle/>
        <a:p>
          <a:endParaRPr lang="de-DE"/>
        </a:p>
      </dgm:t>
    </dgm:pt>
    <dgm:pt modelId="{616EDC43-E238-45FD-8C1F-2BB914574913}" type="sibTrans" cxnId="{7BCB953E-4518-48B2-8B86-3756031EF64A}">
      <dgm:prSet/>
      <dgm:spPr/>
      <dgm:t>
        <a:bodyPr/>
        <a:lstStyle/>
        <a:p>
          <a:endParaRPr lang="de-DE"/>
        </a:p>
      </dgm:t>
    </dgm:pt>
    <dgm:pt modelId="{FBED446C-8845-4EEC-8E70-BB7FA979937D}">
      <dgm:prSet phldrT="[Text]"/>
      <dgm:spPr/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Was fiel mir leicht bzw. schwer? 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rPr>
            <a:t> Bedeutung für die Zukunft: Welche Arbeitsweisen behalte ich bei und was kann ich verbessern?</a:t>
          </a:r>
          <a:endParaRPr 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5017F3-F284-450B-A2B4-19BB55DBA4F4}" type="parTrans" cxnId="{02C0ED65-5018-41A2-A4DE-727F8D12CB61}">
      <dgm:prSet/>
      <dgm:spPr/>
      <dgm:t>
        <a:bodyPr/>
        <a:lstStyle/>
        <a:p>
          <a:endParaRPr lang="de-DE"/>
        </a:p>
      </dgm:t>
    </dgm:pt>
    <dgm:pt modelId="{CDB96E70-CC4D-4CE9-8436-A1A9D3C736C8}" type="sibTrans" cxnId="{02C0ED65-5018-41A2-A4DE-727F8D12CB61}">
      <dgm:prSet/>
      <dgm:spPr/>
      <dgm:t>
        <a:bodyPr/>
        <a:lstStyle/>
        <a:p>
          <a:endParaRPr lang="de-DE"/>
        </a:p>
      </dgm:t>
    </dgm:pt>
    <dgm:pt modelId="{00AC3AC4-6C64-41E6-BF38-70A5658F40AA}" type="pres">
      <dgm:prSet presAssocID="{10A36F83-32B4-4D43-B5B1-DB03D450BF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F84A1FF-497D-4439-8C04-E9D7839163AC}" type="pres">
      <dgm:prSet presAssocID="{3AC4E240-B3F1-4104-B80E-198CA208203B}" presName="composite" presStyleCnt="0"/>
      <dgm:spPr/>
    </dgm:pt>
    <dgm:pt modelId="{634768CB-2BB9-40B9-B284-C0DAA59141E3}" type="pres">
      <dgm:prSet presAssocID="{3AC4E240-B3F1-4104-B80E-198CA20820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E90E-33C8-4BAB-BF5B-A1D2070C4287}" type="pres">
      <dgm:prSet presAssocID="{3AC4E240-B3F1-4104-B80E-198CA208203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85364A-F07C-437A-B4C7-464F0E5E25B7}" type="pres">
      <dgm:prSet presAssocID="{DC49140A-5146-4758-ADFE-A6F2B886DB71}" presName="sp" presStyleCnt="0"/>
      <dgm:spPr/>
    </dgm:pt>
    <dgm:pt modelId="{EF33AAC4-AA4A-4AAA-8FE5-2F81111FFBDE}" type="pres">
      <dgm:prSet presAssocID="{CDE3F4BA-33A2-4DF1-B8B1-BF23AC758122}" presName="composite" presStyleCnt="0"/>
      <dgm:spPr/>
    </dgm:pt>
    <dgm:pt modelId="{B7265359-097A-40D0-95A2-516AFFC2E92B}" type="pres">
      <dgm:prSet presAssocID="{CDE3F4BA-33A2-4DF1-B8B1-BF23AC7581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35EA25-65DF-4DD5-B708-42BBC0B6D9D7}" type="pres">
      <dgm:prSet presAssocID="{CDE3F4BA-33A2-4DF1-B8B1-BF23AC7581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31069C-EDCD-45D4-AA0B-9C9711F75812}" type="pres">
      <dgm:prSet presAssocID="{22134A2F-1937-4C4B-9C28-6868BAB4F2AB}" presName="sp" presStyleCnt="0"/>
      <dgm:spPr/>
    </dgm:pt>
    <dgm:pt modelId="{61C319A3-A27A-48A9-B0E4-AE0A5AC82E38}" type="pres">
      <dgm:prSet presAssocID="{4FED2857-6D10-4968-A420-E5ADB05E4606}" presName="composite" presStyleCnt="0"/>
      <dgm:spPr/>
    </dgm:pt>
    <dgm:pt modelId="{79696BC6-D640-4B09-817D-6B5A7A17B684}" type="pres">
      <dgm:prSet presAssocID="{4FED2857-6D10-4968-A420-E5ADB05E46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67FB70-46BA-4AF0-9BA8-F6330ACCE698}" type="pres">
      <dgm:prSet presAssocID="{4FED2857-6D10-4968-A420-E5ADB05E460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3441F71-2E8F-40FE-9770-3E78B68F5DD8}" type="presOf" srcId="{FBED446C-8845-4EEC-8E70-BB7FA979937D}" destId="{4B67FB70-46BA-4AF0-9BA8-F6330ACCE698}" srcOrd="0" destOrd="0" presId="urn:microsoft.com/office/officeart/2005/8/layout/chevron2"/>
    <dgm:cxn modelId="{EEE5C283-0FBA-4445-9B9D-C9DA741F16BD}" type="presOf" srcId="{2BB86DF5-EE96-42B4-854C-2C9CCF0DEBEE}" destId="{5135EA25-65DF-4DD5-B708-42BBC0B6D9D7}" srcOrd="0" destOrd="0" presId="urn:microsoft.com/office/officeart/2005/8/layout/chevron2"/>
    <dgm:cxn modelId="{05F6E19B-C04B-4030-9C21-E5A6FBF40B71}" srcId="{10A36F83-32B4-4D43-B5B1-DB03D450BF23}" destId="{3AC4E240-B3F1-4104-B80E-198CA208203B}" srcOrd="0" destOrd="0" parTransId="{DC593E4D-F2A2-4933-86C0-EA25A47C11A5}" sibTransId="{DC49140A-5146-4758-ADFE-A6F2B886DB71}"/>
    <dgm:cxn modelId="{1CAC22D4-0517-4217-905C-109AD71F3823}" srcId="{10A36F83-32B4-4D43-B5B1-DB03D450BF23}" destId="{CDE3F4BA-33A2-4DF1-B8B1-BF23AC758122}" srcOrd="1" destOrd="0" parTransId="{CDD2005B-3D32-4404-BA5C-479AA76FC925}" sibTransId="{22134A2F-1937-4C4B-9C28-6868BAB4F2AB}"/>
    <dgm:cxn modelId="{45A53387-1400-49FA-BDED-9997A2D1793F}" type="presOf" srcId="{4FED2857-6D10-4968-A420-E5ADB05E4606}" destId="{79696BC6-D640-4B09-817D-6B5A7A17B684}" srcOrd="0" destOrd="0" presId="urn:microsoft.com/office/officeart/2005/8/layout/chevron2"/>
    <dgm:cxn modelId="{327614C7-EDB2-4F22-9B66-72402DF6E1CD}" type="presOf" srcId="{10A36F83-32B4-4D43-B5B1-DB03D450BF23}" destId="{00AC3AC4-6C64-41E6-BF38-70A5658F40AA}" srcOrd="0" destOrd="0" presId="urn:microsoft.com/office/officeart/2005/8/layout/chevron2"/>
    <dgm:cxn modelId="{575598F9-7E83-4CC4-BA58-02F0E3D0C0F0}" type="presOf" srcId="{CDE3F4BA-33A2-4DF1-B8B1-BF23AC758122}" destId="{B7265359-097A-40D0-95A2-516AFFC2E92B}" srcOrd="0" destOrd="0" presId="urn:microsoft.com/office/officeart/2005/8/layout/chevron2"/>
    <dgm:cxn modelId="{7BCB953E-4518-48B2-8B86-3756031EF64A}" srcId="{10A36F83-32B4-4D43-B5B1-DB03D450BF23}" destId="{4FED2857-6D10-4968-A420-E5ADB05E4606}" srcOrd="2" destOrd="0" parTransId="{F1EB46DE-3C7E-4389-A859-D353D3B18565}" sibTransId="{616EDC43-E238-45FD-8C1F-2BB914574913}"/>
    <dgm:cxn modelId="{E5519824-9BFD-44BB-8B45-C5D3D2874B74}" type="presOf" srcId="{3AC4E240-B3F1-4104-B80E-198CA208203B}" destId="{634768CB-2BB9-40B9-B284-C0DAA59141E3}" srcOrd="0" destOrd="0" presId="urn:microsoft.com/office/officeart/2005/8/layout/chevron2"/>
    <dgm:cxn modelId="{F01F347D-66BA-4A52-83B7-8DB3BD0157D1}" srcId="{CDE3F4BA-33A2-4DF1-B8B1-BF23AC758122}" destId="{2BB86DF5-EE96-42B4-854C-2C9CCF0DEBEE}" srcOrd="0" destOrd="0" parTransId="{1342AE02-C05B-4C2F-AE5E-A56C56B2E0C3}" sibTransId="{E7D570A6-238B-45C5-B039-FE42C429D25A}"/>
    <dgm:cxn modelId="{CA20FCDB-B328-4BEC-B235-F5EBC9FB43DE}" srcId="{3AC4E240-B3F1-4104-B80E-198CA208203B}" destId="{C193FC6B-F7DA-4938-A56E-240DCDD0E37E}" srcOrd="0" destOrd="0" parTransId="{99658BF1-A6BC-4C8D-AAEF-A7EAFA6668AD}" sibTransId="{DC6C95C7-4F4C-492A-9134-4446606AE795}"/>
    <dgm:cxn modelId="{02C0ED65-5018-41A2-A4DE-727F8D12CB61}" srcId="{4FED2857-6D10-4968-A420-E5ADB05E4606}" destId="{FBED446C-8845-4EEC-8E70-BB7FA979937D}" srcOrd="0" destOrd="0" parTransId="{A55017F3-F284-450B-A2B4-19BB55DBA4F4}" sibTransId="{CDB96E70-CC4D-4CE9-8436-A1A9D3C736C8}"/>
    <dgm:cxn modelId="{A5E160B4-6B4E-4FEE-B115-8C755216CB18}" type="presOf" srcId="{C193FC6B-F7DA-4938-A56E-240DCDD0E37E}" destId="{8A10E90E-33C8-4BAB-BF5B-A1D2070C4287}" srcOrd="0" destOrd="0" presId="urn:microsoft.com/office/officeart/2005/8/layout/chevron2"/>
    <dgm:cxn modelId="{CBB20457-CBE6-4888-A71E-54EB56418FD9}" type="presParOf" srcId="{00AC3AC4-6C64-41E6-BF38-70A5658F40AA}" destId="{FF84A1FF-497D-4439-8C04-E9D7839163AC}" srcOrd="0" destOrd="0" presId="urn:microsoft.com/office/officeart/2005/8/layout/chevron2"/>
    <dgm:cxn modelId="{35627BF3-4A86-438A-8DA4-001FB6B8D739}" type="presParOf" srcId="{FF84A1FF-497D-4439-8C04-E9D7839163AC}" destId="{634768CB-2BB9-40B9-B284-C0DAA59141E3}" srcOrd="0" destOrd="0" presId="urn:microsoft.com/office/officeart/2005/8/layout/chevron2"/>
    <dgm:cxn modelId="{65DCE042-90F3-4062-B450-30B172138E8C}" type="presParOf" srcId="{FF84A1FF-497D-4439-8C04-E9D7839163AC}" destId="{8A10E90E-33C8-4BAB-BF5B-A1D2070C4287}" srcOrd="1" destOrd="0" presId="urn:microsoft.com/office/officeart/2005/8/layout/chevron2"/>
    <dgm:cxn modelId="{8A97A987-7C07-46E7-9B5B-A03AD3ABDF9E}" type="presParOf" srcId="{00AC3AC4-6C64-41E6-BF38-70A5658F40AA}" destId="{0985364A-F07C-437A-B4C7-464F0E5E25B7}" srcOrd="1" destOrd="0" presId="urn:microsoft.com/office/officeart/2005/8/layout/chevron2"/>
    <dgm:cxn modelId="{90DD9497-DE1B-4EAE-97EE-5D6B6A79F483}" type="presParOf" srcId="{00AC3AC4-6C64-41E6-BF38-70A5658F40AA}" destId="{EF33AAC4-AA4A-4AAA-8FE5-2F81111FFBDE}" srcOrd="2" destOrd="0" presId="urn:microsoft.com/office/officeart/2005/8/layout/chevron2"/>
    <dgm:cxn modelId="{7DE03B91-CF50-429B-ACCD-C7B635CFA58B}" type="presParOf" srcId="{EF33AAC4-AA4A-4AAA-8FE5-2F81111FFBDE}" destId="{B7265359-097A-40D0-95A2-516AFFC2E92B}" srcOrd="0" destOrd="0" presId="urn:microsoft.com/office/officeart/2005/8/layout/chevron2"/>
    <dgm:cxn modelId="{51A3899C-12FB-44C5-89C9-AA2577115A44}" type="presParOf" srcId="{EF33AAC4-AA4A-4AAA-8FE5-2F81111FFBDE}" destId="{5135EA25-65DF-4DD5-B708-42BBC0B6D9D7}" srcOrd="1" destOrd="0" presId="urn:microsoft.com/office/officeart/2005/8/layout/chevron2"/>
    <dgm:cxn modelId="{FA566161-D7A2-4614-AAE1-729E0D3E5B5E}" type="presParOf" srcId="{00AC3AC4-6C64-41E6-BF38-70A5658F40AA}" destId="{CD31069C-EDCD-45D4-AA0B-9C9711F75812}" srcOrd="3" destOrd="0" presId="urn:microsoft.com/office/officeart/2005/8/layout/chevron2"/>
    <dgm:cxn modelId="{B0053FFA-0D0E-4572-A588-5089ED789B90}" type="presParOf" srcId="{00AC3AC4-6C64-41E6-BF38-70A5658F40AA}" destId="{61C319A3-A27A-48A9-B0E4-AE0A5AC82E38}" srcOrd="4" destOrd="0" presId="urn:microsoft.com/office/officeart/2005/8/layout/chevron2"/>
    <dgm:cxn modelId="{C507B5D3-ACC2-4F42-9ED3-8B9CC31060AD}" type="presParOf" srcId="{61C319A3-A27A-48A9-B0E4-AE0A5AC82E38}" destId="{79696BC6-D640-4B09-817D-6B5A7A17B684}" srcOrd="0" destOrd="0" presId="urn:microsoft.com/office/officeart/2005/8/layout/chevron2"/>
    <dgm:cxn modelId="{03BC9B53-799D-4D1F-8EA6-408902B75A8D}" type="presParOf" srcId="{61C319A3-A27A-48A9-B0E4-AE0A5AC82E38}" destId="{4B67FB70-46BA-4AF0-9BA8-F6330ACCE6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0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r">
              <a:defRPr sz="1200"/>
            </a:lvl1pPr>
          </a:lstStyle>
          <a:p>
            <a:pPr>
              <a:defRPr/>
            </a:pPr>
            <a:fld id="{C7EE03BA-FD3F-4265-BFA8-FBCDCB8AE10D}" type="datetimeFigureOut">
              <a:rPr lang="de-DE"/>
              <a:pPr>
                <a:defRPr/>
              </a:pPr>
              <a:t>07.12.2020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2" rIns="94845" bIns="4742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5" tIns="47422" rIns="94845" bIns="47422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r">
              <a:defRPr sz="1200"/>
            </a:lvl1pPr>
          </a:lstStyle>
          <a:p>
            <a:pPr>
              <a:defRPr/>
            </a:pPr>
            <a:fld id="{4EA278F8-B6D1-4095-8B4D-0750858CC3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15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278F8-B6D1-4095-8B4D-0750858CC3B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2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0"/>
            <a:ext cx="6660312" cy="388800"/>
          </a:xfrm>
        </p:spPr>
        <p:txBody>
          <a:bodyPr>
            <a:noAutofit/>
          </a:bodyPr>
          <a:lstStyle>
            <a:lvl1pPr marL="0" indent="0" algn="l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140000"/>
            <a:ext cx="4202113" cy="718360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1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80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i="0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594000"/>
            <a:ext cx="1764792" cy="67360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4788024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720001" y="1800000"/>
            <a:ext cx="3491959" cy="3600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000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752041" y="1799325"/>
            <a:ext cx="3491959" cy="3600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3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724" y="1800000"/>
            <a:ext cx="7560000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de-DE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Literaturverzeichnis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800000"/>
            <a:ext cx="7523275" cy="3789240"/>
          </a:xfrm>
        </p:spPr>
        <p:txBody>
          <a:bodyPr>
            <a:noAutofit/>
          </a:bodyPr>
          <a:lstStyle>
            <a:lvl1pPr marL="182563" indent="-182563">
              <a:lnSpc>
                <a:spcPct val="100000"/>
              </a:lnSpc>
              <a:buFont typeface="Arial" charset="0"/>
              <a:buChar char="•"/>
              <a:tabLst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Verdana</a:t>
            </a:r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, Regulare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Ausrichtung: rechtsbündig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Schriftgröße: 14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Zeilenabstand: einfach, vor Text 6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Schriftfarbe: RGB 0/55/108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480" y="2160000"/>
            <a:ext cx="9144480" cy="129671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40000"/>
            <a:ext cx="3852000" cy="224904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chemeClr val="bg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3816350" cy="20891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952000"/>
            <a:ext cx="3852000" cy="189332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rgbClr val="00376C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  <a:endParaRPr lang="de-DE" dirty="0">
              <a:effectLst/>
              <a:latin typeface="Verdana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720000" y="2160000"/>
            <a:ext cx="219290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400" b="1" dirty="0">
                <a:solidFill>
                  <a:srgbClr val="00497F"/>
                </a:solidFill>
                <a:effectLst/>
                <a:latin typeface="Verdana" charset="0"/>
              </a:rPr>
              <a:t>Vielen Dank!</a:t>
            </a:r>
            <a:endParaRPr lang="de-DE" sz="2400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204000"/>
            <a:ext cx="3922713" cy="193516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U Berli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-1056"/>
            <a:ext cx="9144000" cy="5401056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sp>
        <p:nvSpPr>
          <p:cNvPr id="23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4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8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629" cy="2170800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6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76000"/>
            <a:ext cx="7164000" cy="14183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2400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die Headline / der Titel der </a:t>
            </a:r>
            <a:r>
              <a:rPr lang="de-DE" b="1" dirty="0" err="1">
                <a:solidFill>
                  <a:srgbClr val="00497F"/>
                </a:solidFill>
                <a:effectLst/>
                <a:latin typeface="Verdana" charset="0"/>
              </a:rPr>
              <a:t>Powerpoint</a:t>
            </a: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852000"/>
            <a:ext cx="4067176" cy="294323"/>
          </a:xfrm>
        </p:spPr>
        <p:txBody>
          <a:bodyPr/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4356000"/>
            <a:ext cx="4067900" cy="647700"/>
          </a:xfrm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PS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rm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HU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6120000"/>
          </a:xfrm>
          <a:prstGeom prst="rect">
            <a:avLst/>
          </a:prstGeom>
          <a:solidFill>
            <a:srgbClr val="00376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773238"/>
            <a:ext cx="7632812" cy="3887787"/>
          </a:xfrm>
        </p:spPr>
        <p:txBody>
          <a:bodyPr/>
          <a:lstStyle>
            <a:lvl1pPr marL="457200" indent="-457200">
              <a:lnSpc>
                <a:spcPts val="3800"/>
              </a:lnSpc>
              <a:buFont typeface="+mj-lt"/>
              <a:buAutoNum type="arabicParenR"/>
              <a:defRPr lang="de-DE" b="0" smtClean="0">
                <a:effectLst/>
              </a:defRPr>
            </a:lvl1pPr>
            <a:lvl2pPr>
              <a:defRPr baseline="0"/>
            </a:lvl2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pPr lvl="1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Erster Unterpunkt</a:t>
            </a:r>
          </a:p>
          <a:p>
            <a:pPr lvl="2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Zweiter Unterpunkt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00" y="594000"/>
            <a:ext cx="1764792" cy="67360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1188" y="0"/>
            <a:ext cx="763281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dirty="0"/>
              <a:t>Inhaltsverzeichnis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4" y="1800000"/>
            <a:ext cx="7523275" cy="404864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2340000"/>
            <a:ext cx="7523274" cy="29527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81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Gruppenveranstaltung zum Exposé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Hier steht der Titel / die 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7524000" cy="3888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 – Text einfügen</a:t>
            </a:r>
          </a:p>
          <a:p>
            <a:pPr lvl="2"/>
            <a:r>
              <a:rPr lang="de-DE" dirty="0"/>
              <a:t>Dritte Ebene – Text einfügen</a:t>
            </a:r>
          </a:p>
          <a:p>
            <a:pPr marL="1339850" marR="0" lvl="3" indent="-315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tabLst/>
              <a:defRPr/>
            </a:pPr>
            <a:r>
              <a:rPr lang="de-DE" dirty="0"/>
              <a:t>Vierte Ebene – Text einfügen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000">
                <a:solidFill>
                  <a:srgbClr val="00376C"/>
                </a:solidFill>
              </a:defRPr>
            </a:lvl1pPr>
          </a:lstStyle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051720" y="6120000"/>
            <a:ext cx="5040560" cy="73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Gruppenveranstaltung zum Exposé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0" r:id="rId2"/>
    <p:sldLayoutId id="2147483954" r:id="rId3"/>
    <p:sldLayoutId id="2147483955" r:id="rId4"/>
    <p:sldLayoutId id="2147483957" r:id="rId5"/>
    <p:sldLayoutId id="2147483960" r:id="rId6"/>
    <p:sldLayoutId id="2147483956" r:id="rId7"/>
    <p:sldLayoutId id="2147483936" r:id="rId8"/>
    <p:sldLayoutId id="2147483964" r:id="rId9"/>
    <p:sldLayoutId id="2147483963" r:id="rId10"/>
    <p:sldLayoutId id="2147483938" r:id="rId11"/>
    <p:sldLayoutId id="2147483962" r:id="rId12"/>
    <p:sldLayoutId id="2147483949" r:id="rId13"/>
    <p:sldLayoutId id="2147483953" r:id="rId14"/>
    <p:sldLayoutId id="2147483959" r:id="rId15"/>
    <p:sldLayoutId id="2147483951" r:id="rId16"/>
    <p:sldLayoutId id="2147483952" r:id="rId17"/>
    <p:sldLayoutId id="214748395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003366"/>
          </a:solidFill>
          <a:latin typeface="Verdana" charset="0"/>
          <a:ea typeface="Verdana" charset="0"/>
          <a:cs typeface="Verd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457200" indent="-457200" algn="l" rtl="0" eaLnBrk="1" fontAlgn="base" hangingPunct="1">
        <a:spcBef>
          <a:spcPct val="35000"/>
        </a:spcBef>
        <a:spcAft>
          <a:spcPct val="0"/>
        </a:spcAft>
        <a:buClr>
          <a:srgbClr val="00376C"/>
        </a:buClr>
        <a:buSzPct val="100000"/>
        <a:buFont typeface="+mj-lt"/>
        <a:buAutoNum type="arabicPeriod"/>
        <a:defRPr lang="de-DE" altLang="en-US" sz="2000" baseline="0" dirty="0" smtClean="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1pPr>
      <a:lvl2pPr marL="687387" indent="-342900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Arial" charset="0"/>
        <a:buChar char="•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3pPr>
      <a:lvl4pPr marL="1339850" marR="0" indent="-31591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tabLst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2736000"/>
            <a:ext cx="7164368" cy="1439863"/>
          </a:xfrm>
        </p:spPr>
        <p:txBody>
          <a:bodyPr/>
          <a:lstStyle/>
          <a:p>
            <a:r>
              <a:rPr lang="de-DE" altLang="en-US" dirty="0"/>
              <a:t>Präsentation zur Erstellung des Exposés</a:t>
            </a:r>
          </a:p>
          <a:p>
            <a:endParaRPr lang="de-DE" altLang="en-US" dirty="0"/>
          </a:p>
          <a:p>
            <a:pPr lvl="0" fontAlgn="ctr">
              <a:lnSpc>
                <a:spcPct val="100000"/>
              </a:lnSpc>
            </a:pPr>
            <a:r>
              <a:rPr lang="de-DE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Professional School of Education (PSE) Humboldt-Universität zu Berlin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0" fontAlgn="ctr">
              <a:lnSpc>
                <a:spcPct val="100000"/>
              </a:lnSpc>
            </a:pPr>
            <a:r>
              <a:rPr lang="de-DE" altLang="en-US" sz="1200" b="0" kern="0" dirty="0">
                <a:solidFill>
                  <a:srgbClr val="FFFFFF"/>
                </a:solidFill>
                <a:latin typeface="Verdana" panose="020B0604030504040204" pitchFamily="34" charset="0"/>
              </a:rPr>
              <a:t>Projekt Übergänge | Teilprojekt Humboldt-Schüler*</a:t>
            </a:r>
            <a:r>
              <a:rPr lang="de-DE" altLang="en-US" sz="1200" b="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innenkolleg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0" fontAlgn="ctr">
              <a:lnSpc>
                <a:spcPct val="100000"/>
              </a:lnSpc>
            </a:pPr>
            <a:r>
              <a:rPr lang="de-DE" altLang="en-US" sz="1200" b="0" kern="0" dirty="0">
                <a:solidFill>
                  <a:srgbClr val="FFFFFF"/>
                </a:solidFill>
                <a:latin typeface="Verdana" panose="020B0604030504040204" pitchFamily="34" charset="0"/>
              </a:rPr>
              <a:t>Sitz: Hausvogteiplatz 5-7, 10117 Berlin | </a:t>
            </a:r>
            <a:r>
              <a:rPr lang="de-DE" altLang="en-US" sz="1200" b="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pse.hu-berlin.de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1924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Kommentiertes Quellenverzeichnis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740432" cy="3789240"/>
          </a:xfrm>
        </p:spPr>
        <p:txBody>
          <a:bodyPr/>
          <a:lstStyle/>
          <a:p>
            <a:pPr lvl="0"/>
            <a:r>
              <a:rPr lang="de-DE" altLang="en-US" b="1" dirty="0" smtClean="0"/>
              <a:t>Einordnung</a:t>
            </a:r>
          </a:p>
          <a:p>
            <a:pPr lvl="0"/>
            <a:r>
              <a:rPr lang="de-DE" altLang="en-US" b="1" dirty="0" smtClean="0"/>
              <a:t>Umfang</a:t>
            </a:r>
            <a:endParaRPr lang="de-DE" altLang="en-US" b="1" dirty="0"/>
          </a:p>
          <a:p>
            <a:pPr lvl="0"/>
            <a:r>
              <a:rPr lang="de-DE" altLang="en-US" b="1" dirty="0" smtClean="0"/>
              <a:t>Thematische Ausrichtung</a:t>
            </a:r>
            <a:endParaRPr lang="de-DE" altLang="en-US" dirty="0" smtClean="0"/>
          </a:p>
          <a:p>
            <a:pPr lvl="0"/>
            <a:r>
              <a:rPr lang="de-DE" altLang="en-US" b="1" dirty="0"/>
              <a:t>Stil, Aufbau und </a:t>
            </a:r>
            <a:r>
              <a:rPr lang="de-DE" altLang="en-US" b="1" dirty="0" smtClean="0"/>
              <a:t>Sprache</a:t>
            </a:r>
          </a:p>
          <a:p>
            <a:pPr lvl="0"/>
            <a:r>
              <a:rPr lang="de-DE" altLang="en-US" b="1" dirty="0" smtClean="0"/>
              <a:t>Erscheinungsjahr</a:t>
            </a:r>
            <a:r>
              <a:rPr lang="de-DE" altLang="en-US" b="1" dirty="0"/>
              <a:t>/ Alter</a:t>
            </a:r>
            <a:r>
              <a:rPr lang="de-DE" altLang="en-US" dirty="0"/>
              <a:t>: Wie alt ist die Quelle? Bildet sie den aktuellen Forschungsstand zum Thema ab?</a:t>
            </a:r>
            <a:endParaRPr lang="de-DE" altLang="en-US" sz="2800" dirty="0"/>
          </a:p>
          <a:p>
            <a:pPr lvl="1"/>
            <a:r>
              <a:rPr lang="de-DE" dirty="0"/>
              <a:t>Schlussfolgerungen: Wurde der aktuellste Stand gefunden oder musste weitere Literatur gesucht werden? Wenn die Quelle bereits veraltet war, warum war es trotzdem sinnvoll, sie zu nutzen? Oder wurde sie daraufhin verworfen?</a:t>
            </a:r>
          </a:p>
          <a:p>
            <a:pPr lvl="0"/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6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 Planung mit Beispielen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31674"/>
              </p:ext>
            </p:extLst>
          </p:nvPr>
        </p:nvGraphicFramePr>
        <p:xfrm>
          <a:off x="323528" y="1399904"/>
          <a:ext cx="8243407" cy="4376624"/>
        </p:xfrm>
        <a:graphic>
          <a:graphicData uri="http://schemas.openxmlformats.org/drawingml/2006/table">
            <a:tbl>
              <a:tblPr firstRow="1" firstCol="1" bandRow="1"/>
              <a:tblGrid>
                <a:gridCol w="1043161">
                  <a:extLst>
                    <a:ext uri="{9D8B030D-6E8A-4147-A177-3AD203B41FA5}">
                      <a16:colId xmlns="" xmlns:a16="http://schemas.microsoft.com/office/drawing/2014/main" val="129646752"/>
                    </a:ext>
                  </a:extLst>
                </a:gridCol>
                <a:gridCol w="1555968">
                  <a:extLst>
                    <a:ext uri="{9D8B030D-6E8A-4147-A177-3AD203B41FA5}">
                      <a16:colId xmlns="" xmlns:a16="http://schemas.microsoft.com/office/drawing/2014/main" val="2015624755"/>
                    </a:ext>
                  </a:extLst>
                </a:gridCol>
                <a:gridCol w="1708226">
                  <a:extLst>
                    <a:ext uri="{9D8B030D-6E8A-4147-A177-3AD203B41FA5}">
                      <a16:colId xmlns="" xmlns:a16="http://schemas.microsoft.com/office/drawing/2014/main" val="1758882734"/>
                    </a:ext>
                  </a:extLst>
                </a:gridCol>
                <a:gridCol w="1001276">
                  <a:extLst>
                    <a:ext uri="{9D8B030D-6E8A-4147-A177-3AD203B41FA5}">
                      <a16:colId xmlns="" xmlns:a16="http://schemas.microsoft.com/office/drawing/2014/main" val="2071221548"/>
                    </a:ext>
                  </a:extLst>
                </a:gridCol>
                <a:gridCol w="1011465">
                  <a:extLst>
                    <a:ext uri="{9D8B030D-6E8A-4147-A177-3AD203B41FA5}">
                      <a16:colId xmlns="" xmlns:a16="http://schemas.microsoft.com/office/drawing/2014/main" val="4391737"/>
                    </a:ext>
                  </a:extLst>
                </a:gridCol>
                <a:gridCol w="1923311">
                  <a:extLst>
                    <a:ext uri="{9D8B030D-6E8A-4147-A177-3AD203B41FA5}">
                      <a16:colId xmlns="" xmlns:a16="http://schemas.microsoft.com/office/drawing/2014/main" val="3350633226"/>
                    </a:ext>
                  </a:extLst>
                </a:gridCol>
              </a:tblGrid>
              <a:tr h="98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4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Arbeitsschritt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4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Beratung durch die Lehrkraft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4B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 hat diesen Schritt überwiegend bearbeitet?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4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 ist der Arbeitsschritt in der Präsentation erkennbar?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4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803632"/>
                  </a:ext>
                </a:extLst>
              </a:tr>
              <a:tr h="98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23.10.2019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Abgabe des Themas und der Fragstellung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Hilfe durch die Lehrkraft bei der Formulierung der Fragestellung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Lisa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Emre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Vorstellung des Themas zu Beginn der Präsentation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Beantwortung der Fragestellung am Ende der Präsentation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1207159"/>
                  </a:ext>
                </a:extLst>
              </a:tr>
              <a:tr h="1189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01.11.2019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Ausleihe von Literatur aus dem Grimm-Zentrum der Humboldt-Universität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Lisa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Ergebnisse und Vortrag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Literatur- und Quellenverzeichnis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852722"/>
                  </a:ext>
                </a:extLst>
              </a:tr>
              <a:tr h="835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04.02.2020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Erster Entwurf des Exposés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Emre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 </a:t>
                      </a:r>
                    </a:p>
                  </a:txBody>
                  <a:tcPr marL="41322" marR="41322" marT="41322" marB="413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93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1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des Arbeitsprozesses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en-US" b="1" dirty="0">
                <a:solidFill>
                  <a:srgbClr val="FF0000"/>
                </a:solidFill>
              </a:rPr>
              <a:t>Achtung!</a:t>
            </a:r>
            <a:endParaRPr lang="de-DE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en-US" dirty="0"/>
              <a:t>Bei der Darstellung des Arbeitsprozesses ist es wichtig, dass ihr ein klares Ziel vor Augen habt. </a:t>
            </a:r>
            <a:r>
              <a:rPr lang="de-DE" altLang="en-US" dirty="0"/>
              <a:t>Es geht hier </a:t>
            </a:r>
            <a:r>
              <a:rPr lang="de-DE" altLang="en-US" b="1" dirty="0"/>
              <a:t>nicht</a:t>
            </a:r>
            <a:r>
              <a:rPr lang="de-DE" altLang="en-US" dirty="0"/>
              <a:t> darum, minutiös zu berichten, wann ihr welches Buch ausgeliehen habt. </a:t>
            </a:r>
            <a:endParaRPr lang="de-DE" altLang="en-US" dirty="0" smtClean="0"/>
          </a:p>
          <a:p>
            <a:pPr marL="0" indent="0">
              <a:buNone/>
            </a:pPr>
            <a:r>
              <a:rPr lang="de-DE" altLang="en-US" dirty="0" smtClean="0"/>
              <a:t>Konzentriert </a:t>
            </a:r>
            <a:r>
              <a:rPr lang="de-DE" altLang="en-US" dirty="0"/>
              <a:t>euch </a:t>
            </a:r>
            <a:r>
              <a:rPr lang="de-DE" altLang="en-US" dirty="0" smtClean="0"/>
              <a:t>stattdessen auf </a:t>
            </a:r>
            <a:r>
              <a:rPr lang="de-DE" altLang="en-US" dirty="0"/>
              <a:t>die großen inhaltlichen Meilensteine und versucht, Verbindungen herzustellen. </a:t>
            </a:r>
            <a:endParaRPr lang="de-DE" altLang="en-US" dirty="0" smtClean="0"/>
          </a:p>
          <a:p>
            <a:pPr marL="0" indent="0">
              <a:buNone/>
            </a:pPr>
            <a:r>
              <a:rPr lang="de-DE" altLang="en-US" dirty="0" smtClean="0"/>
              <a:t>Achtet zudem genau </a:t>
            </a:r>
            <a:r>
              <a:rPr lang="de-DE" altLang="en-US" dirty="0"/>
              <a:t>darauf, ob ihr „inhaltlich-fachliche Überlegungen“ laut Vorgaben eurer Schule einbeziehen sollt oder nicht</a:t>
            </a:r>
            <a:r>
              <a:rPr lang="de-DE" altLang="en-US" dirty="0" smtClean="0"/>
              <a:t>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73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des Arbeitsprozesses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Beim Herausfiltern der großen Leitlinien kann ein „Interview“ helfen, bei dem ihr eure Entscheidungen </a:t>
            </a:r>
            <a:r>
              <a:rPr lang="de-DE" dirty="0" smtClean="0"/>
              <a:t>zu erklären versucht. So können auch offene Fragen geklärt werden.</a:t>
            </a:r>
          </a:p>
          <a:p>
            <a:pPr marL="0" indent="0">
              <a:buNone/>
            </a:pPr>
            <a:r>
              <a:rPr lang="de-DE" altLang="en-US" dirty="0"/>
              <a:t>Ihr könnt </a:t>
            </a:r>
            <a:r>
              <a:rPr lang="de-DE" altLang="en-US" dirty="0" smtClean="0"/>
              <a:t>bei diesem Interview Notizen </a:t>
            </a:r>
            <a:r>
              <a:rPr lang="de-DE" altLang="en-US" dirty="0"/>
              <a:t>oder auch eine Sprachaufnahme machen, um die Ergebnisse zu sichern und später damit arbeiten zu können. </a:t>
            </a:r>
            <a:endParaRPr lang="de-DE" altLang="en-US" dirty="0" smtClean="0"/>
          </a:p>
          <a:p>
            <a:pPr marL="0" indent="0">
              <a:buNone/>
            </a:pPr>
            <a:r>
              <a:rPr lang="de-DE" altLang="en-US" dirty="0" smtClean="0"/>
              <a:t>Die </a:t>
            </a:r>
            <a:r>
              <a:rPr lang="de-DE" altLang="en-US" dirty="0"/>
              <a:t>Antworten sollten euch helfen, den Arbeitsprozess im Kopf noch einmal nachzuvollziehen und später für euer Exposé aufs Papier zu bringen.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11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Individuelle Reflexion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683568" y="1174340"/>
            <a:ext cx="7523999" cy="37892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altLang="en-US" sz="1600" dirty="0">
                <a:sym typeface="Wingdings" panose="05000000000000000000" pitchFamily="2" charset="2"/>
              </a:rPr>
              <a:t>Nachdenken über eine vorausgegangene Situation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en-US" sz="1000" dirty="0">
                <a:sym typeface="Wingdings" panose="05000000000000000000" pitchFamily="2" charset="2"/>
              </a:rPr>
              <a:t>Quelle: eigene Darstellung nach: https://www.anleitung-zum-schreiben.de/texte-schreiben/reflexion-schreiben/</a:t>
            </a:r>
            <a:endParaRPr lang="de-DE" altLang="en-US" sz="10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58808703"/>
              </p:ext>
            </p:extLst>
          </p:nvPr>
        </p:nvGraphicFramePr>
        <p:xfrm>
          <a:off x="683568" y="15918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26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6EEACAF6-3141-7E46-A656-39CBF5092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20E4E3E-4AB2-3547-B200-632BB4F2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Reflexion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FE5B11F-4FD2-EE47-AF0A-DE90AD0BDB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4000" cy="4320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Warum ist die individuelle Reflexion ein wichtiger Bestandteil des Exposés?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e</a:t>
            </a:r>
            <a:r>
              <a:rPr lang="de-DE" sz="1600" dirty="0" smtClean="0">
                <a:solidFill>
                  <a:srgbClr val="000000"/>
                </a:solidFill>
              </a:rPr>
              <a:t>ure Lehrkraft </a:t>
            </a:r>
            <a:r>
              <a:rPr lang="de-DE" sz="1600" dirty="0">
                <a:solidFill>
                  <a:srgbClr val="000000"/>
                </a:solidFill>
              </a:rPr>
              <a:t>kann </a:t>
            </a:r>
            <a:r>
              <a:rPr lang="de-DE" sz="1600" dirty="0" smtClean="0">
                <a:solidFill>
                  <a:srgbClr val="000000"/>
                </a:solidFill>
              </a:rPr>
              <a:t>euren Arbeitsprozess </a:t>
            </a:r>
            <a:r>
              <a:rPr lang="de-DE" sz="1600" dirty="0">
                <a:solidFill>
                  <a:srgbClr val="000000"/>
                </a:solidFill>
              </a:rPr>
              <a:t>besser nachvollziehen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</a:rPr>
              <a:t>ihr könnt euren eigenen </a:t>
            </a:r>
            <a:r>
              <a:rPr lang="de-DE" sz="1600" dirty="0">
                <a:solidFill>
                  <a:srgbClr val="000000"/>
                </a:solidFill>
              </a:rPr>
              <a:t>Arbeitsprozess </a:t>
            </a:r>
            <a:r>
              <a:rPr lang="de-DE" sz="1600" dirty="0" smtClean="0">
                <a:solidFill>
                  <a:srgbClr val="000000"/>
                </a:solidFill>
              </a:rPr>
              <a:t>nachvollziehen -&gt; dies </a:t>
            </a:r>
            <a:r>
              <a:rPr lang="de-DE" sz="1600" dirty="0">
                <a:solidFill>
                  <a:srgbClr val="000000"/>
                </a:solidFill>
              </a:rPr>
              <a:t>ist eine gute Hilfe um zu lernen, wie man sich selbst realistisch einschätzen kann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durch das Festhalten von Erkenntnissen </a:t>
            </a:r>
            <a:r>
              <a:rPr lang="de-DE" sz="1600" dirty="0" smtClean="0">
                <a:solidFill>
                  <a:srgbClr val="000000"/>
                </a:solidFill>
              </a:rPr>
              <a:t>könnt ihr feststellen</a:t>
            </a:r>
            <a:r>
              <a:rPr lang="de-DE" sz="1600" dirty="0">
                <a:solidFill>
                  <a:srgbClr val="000000"/>
                </a:solidFill>
              </a:rPr>
              <a:t>, was </a:t>
            </a:r>
            <a:r>
              <a:rPr lang="de-DE" sz="1600" dirty="0" smtClean="0">
                <a:solidFill>
                  <a:srgbClr val="000000"/>
                </a:solidFill>
              </a:rPr>
              <a:t>ihr alles </a:t>
            </a:r>
            <a:r>
              <a:rPr lang="de-DE" sz="1600" dirty="0">
                <a:solidFill>
                  <a:srgbClr val="000000"/>
                </a:solidFill>
              </a:rPr>
              <a:t>während der </a:t>
            </a:r>
            <a:r>
              <a:rPr lang="de-DE" sz="1600" dirty="0" smtClean="0">
                <a:solidFill>
                  <a:srgbClr val="000000"/>
                </a:solidFill>
              </a:rPr>
              <a:t>Erarbeitung der 5</a:t>
            </a:r>
            <a:r>
              <a:rPr lang="de-DE" sz="1600" dirty="0">
                <a:solidFill>
                  <a:srgbClr val="000000"/>
                </a:solidFill>
              </a:rPr>
              <a:t>. PK gelernt </a:t>
            </a:r>
            <a:r>
              <a:rPr lang="de-DE" sz="1600" dirty="0" smtClean="0">
                <a:solidFill>
                  <a:srgbClr val="000000"/>
                </a:solidFill>
              </a:rPr>
              <a:t>habt</a:t>
            </a:r>
            <a:endParaRPr lang="de-DE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durch die Reflexion </a:t>
            </a:r>
            <a:r>
              <a:rPr lang="de-DE" sz="1600" dirty="0" smtClean="0">
                <a:solidFill>
                  <a:srgbClr val="000000"/>
                </a:solidFill>
              </a:rPr>
              <a:t>könnt ihr herausfinden</a:t>
            </a:r>
            <a:r>
              <a:rPr lang="de-DE" sz="1600" dirty="0">
                <a:solidFill>
                  <a:srgbClr val="000000"/>
                </a:solidFill>
              </a:rPr>
              <a:t>, was </a:t>
            </a:r>
            <a:r>
              <a:rPr lang="de-DE" sz="1600" dirty="0" smtClean="0">
                <a:solidFill>
                  <a:srgbClr val="000000"/>
                </a:solidFill>
              </a:rPr>
              <a:t>ihr das </a:t>
            </a:r>
            <a:r>
              <a:rPr lang="de-DE" sz="1600" dirty="0">
                <a:solidFill>
                  <a:srgbClr val="000000"/>
                </a:solidFill>
              </a:rPr>
              <a:t>nächste </a:t>
            </a:r>
            <a:r>
              <a:rPr lang="de-DE" sz="1600" dirty="0" smtClean="0">
                <a:solidFill>
                  <a:srgbClr val="000000"/>
                </a:solidFill>
              </a:rPr>
              <a:t>Mal </a:t>
            </a:r>
            <a:r>
              <a:rPr lang="de-DE" sz="1600" dirty="0">
                <a:solidFill>
                  <a:srgbClr val="000000"/>
                </a:solidFill>
              </a:rPr>
              <a:t>besser, früher etc. </a:t>
            </a:r>
            <a:r>
              <a:rPr lang="de-DE" sz="1600" dirty="0" smtClean="0">
                <a:solidFill>
                  <a:srgbClr val="000000"/>
                </a:solidFill>
              </a:rPr>
              <a:t>machen könnt/ solltet</a:t>
            </a:r>
            <a:endParaRPr lang="de-DE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46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C0A2BDC9-096C-8545-92AC-E15AB46FB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15E53B83-77A8-6E4B-97AA-395011C8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Reflexion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9137AEF7-30DC-E14E-93AC-5B7315C88E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408728"/>
            <a:ext cx="7812440" cy="471127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Für den Reflexionsprozess kann es hilfreich sein, sich einige Fragen zu stellen:</a:t>
            </a:r>
            <a:endParaRPr lang="de-DE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en-US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Welchen persönlichen Bezug hatte/habe ich zum Thema und zur Fragestellung?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Falls Gruppenprüfung: Wie hat sich die Arbeit in der Gruppe gestaltet?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Wo und warum musste ich neu planen?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Welche Quellen haben sich als besonders hilfreich erwiesen und warum?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Über welche Schwierigkeiten bin ich während meiner Arbeit gestolpert? Wie habe ich diese bewältigt?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Was ist mir klar geworden, was ich vorher nicht wusste?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Was würde ich beim nächsten Mal wieder genauso/anders machen und warum?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Welche Erkenntnisse konnte ich für mich persönlich gewinnen?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000000"/>
                </a:solidFill>
              </a:rPr>
              <a:t>Welches Fazit ziehe ich mit dem Blick auf kommende wissenschaftliche Arbeiten oder Referate für mich?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900" dirty="0">
                <a:sym typeface="Wingdings" pitchFamily="2" charset="2"/>
              </a:rPr>
              <a:t>Quelle: eigene Darstellung nach https://</a:t>
            </a:r>
            <a:r>
              <a:rPr lang="de-DE" sz="900" dirty="0" err="1">
                <a:sym typeface="Wingdings" pitchFamily="2" charset="2"/>
              </a:rPr>
              <a:t>www.anleitung</a:t>
            </a:r>
            <a:r>
              <a:rPr lang="de-DE" sz="900" dirty="0">
                <a:sym typeface="Wingdings" pitchFamily="2" charset="2"/>
              </a:rPr>
              <a:t>-zum-</a:t>
            </a:r>
            <a:r>
              <a:rPr lang="de-DE" sz="900" dirty="0" err="1">
                <a:sym typeface="Wingdings" pitchFamily="2" charset="2"/>
              </a:rPr>
              <a:t>schreiben.de</a:t>
            </a:r>
            <a:r>
              <a:rPr lang="de-DE" sz="900" dirty="0">
                <a:sym typeface="Wingdings" pitchFamily="2" charset="2"/>
              </a:rPr>
              <a:t>/individuelle-reflexion-beispiel/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574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466FD21-D190-FF4F-88F5-F4438467F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44F8B160-38B8-7345-88A6-8DF6E36F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Formulierungshilfen zur individuellen Reflexion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D7AA80A-5285-B44F-B945-FFBD08971F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1" y="1364367"/>
            <a:ext cx="7523999" cy="5445223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Einleitung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Zu Beginn meiner Arbeit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Dem Thema XY habe ich mich genähert, indem...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Mein Interesse für das Thema wurde geweckt durch...</a:t>
            </a:r>
          </a:p>
          <a:p>
            <a:pPr marL="0" indent="0"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600" b="1" dirty="0"/>
              <a:t>Hauptteil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Während des Arbeitsprozesses wurde mir bewusst, dass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Ein weiterer Meilenstein/Zwischenschritt war...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Dies führte dazu, </a:t>
            </a:r>
            <a:r>
              <a:rPr lang="de-DE" sz="1400" dirty="0" err="1">
                <a:solidFill>
                  <a:srgbClr val="000000"/>
                </a:solidFill>
              </a:rPr>
              <a:t>dass.</a:t>
            </a:r>
            <a:r>
              <a:rPr lang="de-DE" sz="1400" dirty="0">
                <a:solidFill>
                  <a:srgbClr val="000000"/>
                </a:solidFill>
              </a:rPr>
              <a:t>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Im weiteren Verlauf meiner Erarbeitung...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Abschließend kann ich sagen, </a:t>
            </a:r>
            <a:r>
              <a:rPr lang="de-DE" sz="1400" dirty="0" err="1">
                <a:solidFill>
                  <a:srgbClr val="000000"/>
                </a:solidFill>
              </a:rPr>
              <a:t>dass.</a:t>
            </a:r>
            <a:r>
              <a:rPr lang="de-DE" sz="1400" dirty="0">
                <a:solidFill>
                  <a:srgbClr val="000000"/>
                </a:solidFill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Trotz anfänglicher Probleme bei...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Wenn ich auf meine Arbeit zurückblicke / Rückblickend...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Schlussendlich / Zusammenfassend ...</a:t>
            </a:r>
          </a:p>
        </p:txBody>
      </p:sp>
    </p:spTree>
    <p:extLst>
      <p:ext uri="{BB962C8B-B14F-4D97-AF65-F5344CB8AC3E}">
        <p14:creationId xmlns:p14="http://schemas.microsoft.com/office/powerpoint/2010/main" val="262997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-480" y="2276872"/>
            <a:ext cx="9144480" cy="764944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78776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920"/>
            <a:ext cx="7632812" cy="1080000"/>
          </a:xfrm>
        </p:spPr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Deckblatt</a:t>
            </a:r>
          </a:p>
          <a:p>
            <a:r>
              <a:rPr lang="de-DE" altLang="en-US" dirty="0"/>
              <a:t>kommentiertes Quellenverzeichnis (Warum und Wie?)</a:t>
            </a:r>
          </a:p>
          <a:p>
            <a:r>
              <a:rPr lang="de-DE" altLang="en-US" dirty="0"/>
              <a:t>Tabelle zur zeitlichen Planung </a:t>
            </a:r>
          </a:p>
          <a:p>
            <a:r>
              <a:rPr lang="de-DE" altLang="en-US" dirty="0"/>
              <a:t>individuelle Reflexion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02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359612" y="1556792"/>
            <a:ext cx="4428412" cy="324036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Teile des Exposés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Deckblatt</a:t>
            </a:r>
          </a:p>
          <a:p>
            <a:pPr fontAlgn="auto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Darstellung des Arbeitsprozesses</a:t>
            </a:r>
          </a:p>
          <a:p>
            <a:pPr fontAlgn="auto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ommentiertes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Quellenverzeichnis</a:t>
            </a:r>
          </a:p>
          <a:p>
            <a:pPr fontAlgn="auto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Tabelle zum Verlauf der Arbeit</a:t>
            </a:r>
          </a:p>
          <a:p>
            <a:pPr fontAlgn="auto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ndividuelle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Reflexion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E34B7C58-3876-8C46-ADF8-F3FB0D771B2C}"/>
              </a:ext>
            </a:extLst>
          </p:cNvPr>
          <p:cNvGrpSpPr/>
          <p:nvPr/>
        </p:nvGrpSpPr>
        <p:grpSpPr>
          <a:xfrm>
            <a:off x="5004048" y="1745263"/>
            <a:ext cx="3672408" cy="2813476"/>
            <a:chOff x="5940152" y="1268760"/>
            <a:chExt cx="3672408" cy="2813476"/>
          </a:xfrm>
        </p:grpSpPr>
        <p:sp>
          <p:nvSpPr>
            <p:cNvPr id="2" name="Textfeld 1">
              <a:extLst>
                <a:ext uri="{FF2B5EF4-FFF2-40B4-BE49-F238E27FC236}">
                  <a16:creationId xmlns="" xmlns:a16="http://schemas.microsoft.com/office/drawing/2014/main" id="{94A6D2D6-EA80-8647-B04E-B8D5C8233919}"/>
                </a:ext>
              </a:extLst>
            </p:cNvPr>
            <p:cNvSpPr txBox="1"/>
            <p:nvPr/>
          </p:nvSpPr>
          <p:spPr>
            <a:xfrm>
              <a:off x="5940152" y="1268760"/>
              <a:ext cx="501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="" xmlns:a16="http://schemas.microsoft.com/office/drawing/2014/main" id="{39328B05-CDEE-2B49-8BDC-0ED7212AD33E}"/>
                </a:ext>
              </a:extLst>
            </p:cNvPr>
            <p:cNvSpPr txBox="1"/>
            <p:nvPr/>
          </p:nvSpPr>
          <p:spPr>
            <a:xfrm>
              <a:off x="6285222" y="1496913"/>
              <a:ext cx="332733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Reihenfolge der Punkte unterscheidet sich je nach Schule</a:t>
              </a:r>
              <a:br>
                <a:rPr lang="de-D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de-D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(siehe Handreichungen)</a:t>
              </a:r>
              <a:br>
                <a:rPr lang="de-D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de-D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„fachlich-inhaltliche Überlegungen“ gehören meist auch zu den Teilen eines Exposés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6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Deckblatt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Bild 1" descr="Bildschirmfoto 2014-10-11 um 02.0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55985"/>
            <a:ext cx="4392488" cy="4247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1941450" y="5506361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40000"/>
              </a:lnSpc>
              <a:spcBef>
                <a:spcPts val="300"/>
              </a:spcBef>
              <a:buNone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(Beispiel einer Schülerin von 2014)</a:t>
            </a:r>
          </a:p>
        </p:txBody>
      </p:sp>
    </p:spTree>
    <p:extLst>
      <p:ext uri="{BB962C8B-B14F-4D97-AF65-F5344CB8AC3E}">
        <p14:creationId xmlns:p14="http://schemas.microsoft.com/office/powerpoint/2010/main" val="18421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Kommentiertes Quellenverzeichnis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altLang="en-US" b="1" dirty="0"/>
              <a:t>Warum?</a:t>
            </a:r>
            <a:endParaRPr lang="de-DE" altLang="en-US" dirty="0"/>
          </a:p>
          <a:p>
            <a:pPr marL="285750" indent="-285750">
              <a:buFontTx/>
              <a:buChar char="-"/>
            </a:pPr>
            <a:r>
              <a:rPr lang="de-DE" altLang="en-US" sz="1800" dirty="0"/>
              <a:t>Nachvollziehbarkeit eures Umgangs mit den Quellen</a:t>
            </a:r>
            <a:r>
              <a:rPr lang="de-DE" altLang="en-US" dirty="0"/>
              <a:t/>
            </a:r>
            <a:br>
              <a:rPr lang="de-DE" altLang="en-US" dirty="0"/>
            </a:br>
            <a:endParaRPr lang="de-DE" altLang="en-US" dirty="0"/>
          </a:p>
          <a:p>
            <a:pPr marL="342900" indent="-342900">
              <a:buFontTx/>
              <a:buChar char="-"/>
            </a:pPr>
            <a:endParaRPr lang="de-DE" alt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de-DE" altLang="en-US" b="1" dirty="0"/>
              <a:t>Wie?</a:t>
            </a:r>
            <a:endParaRPr lang="de-DE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de-DE" altLang="en-US" sz="1800" dirty="0"/>
              <a:t>Kurzkommentare zur Nutzung und Bewertung der Quellen: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1800" dirty="0"/>
              <a:t>Zu welchem Punkt eurer Arbeit habt ihr die Quelle benutzt?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1800" dirty="0"/>
              <a:t>Wie hilfreich war sie?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Kommentiertes Quellenverzeichnis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altLang="en-US" b="1" dirty="0" smtClean="0"/>
              <a:t>mögliche Schwerpunkte:</a:t>
            </a:r>
          </a:p>
          <a:p>
            <a:pPr marL="0" lvl="0" indent="0">
              <a:buNone/>
            </a:pPr>
            <a:endParaRPr lang="de-DE" altLang="en-US" b="1" dirty="0" smtClean="0"/>
          </a:p>
          <a:p>
            <a:pPr lvl="0"/>
            <a:r>
              <a:rPr lang="de-DE" altLang="en-US" b="1" dirty="0" smtClean="0"/>
              <a:t>Einordnung</a:t>
            </a:r>
            <a:r>
              <a:rPr lang="de-DE" altLang="en-US" dirty="0"/>
              <a:t>: Wer hat </a:t>
            </a:r>
            <a:r>
              <a:rPr lang="de-DE" altLang="en-US" dirty="0" smtClean="0"/>
              <a:t>die Quelle verfasst</a:t>
            </a:r>
            <a:r>
              <a:rPr lang="de-DE" altLang="en-US" dirty="0"/>
              <a:t>? </a:t>
            </a:r>
            <a:r>
              <a:rPr lang="de-DE" altLang="en-US" dirty="0"/>
              <a:t>Mit welchem Ziel? Wo ist sie erschienen?</a:t>
            </a:r>
            <a:endParaRPr lang="de-DE" altLang="en-US" sz="2800" dirty="0"/>
          </a:p>
          <a:p>
            <a:pPr lvl="1"/>
            <a:r>
              <a:rPr lang="de-DE" dirty="0"/>
              <a:t>Schlussfolgerungen für die eigene Arbeit: Wie zuverlässig und seriös ist die Quelle?</a:t>
            </a:r>
            <a:endParaRPr lang="de-DE" sz="2800" dirty="0"/>
          </a:p>
          <a:p>
            <a:pPr lvl="0"/>
            <a:endParaRPr lang="de-DE" sz="2800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64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Kommentiertes Quellenverzeichnis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altLang="en-US" b="1" dirty="0" smtClean="0"/>
              <a:t>Einordnung</a:t>
            </a:r>
          </a:p>
          <a:p>
            <a:pPr lvl="0"/>
            <a:r>
              <a:rPr lang="de-DE" altLang="en-US" b="1" dirty="0" smtClean="0"/>
              <a:t>Umfang</a:t>
            </a:r>
            <a:r>
              <a:rPr lang="de-DE" altLang="en-US" dirty="0"/>
              <a:t>: War sie sehr ausführlich? </a:t>
            </a:r>
            <a:r>
              <a:rPr lang="de-DE" altLang="en-US" dirty="0" err="1"/>
              <a:t>Mglw</a:t>
            </a:r>
            <a:r>
              <a:rPr lang="de-DE" altLang="en-US" dirty="0"/>
              <a:t>. zu ausführlich?</a:t>
            </a:r>
            <a:endParaRPr lang="de-DE" altLang="en-US" sz="2800" dirty="0"/>
          </a:p>
          <a:p>
            <a:pPr lvl="1"/>
            <a:r>
              <a:rPr lang="de-DE" dirty="0"/>
              <a:t>Schlussfolgerungen: Wie gestaltete sich die Arbeit mit der Quelle</a:t>
            </a:r>
            <a:r>
              <a:rPr lang="de-DE" dirty="0" smtClean="0"/>
              <a:t>?</a:t>
            </a: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01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Kommentiertes Quellenverzeichnis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altLang="en-US" b="1" dirty="0" smtClean="0"/>
              <a:t>Einordnung</a:t>
            </a:r>
          </a:p>
          <a:p>
            <a:pPr lvl="0"/>
            <a:r>
              <a:rPr lang="de-DE" altLang="en-US" b="1" dirty="0" smtClean="0"/>
              <a:t>Umfang</a:t>
            </a:r>
            <a:endParaRPr lang="de-DE" altLang="en-US" b="1" dirty="0"/>
          </a:p>
          <a:p>
            <a:pPr lvl="0"/>
            <a:r>
              <a:rPr lang="de-DE" altLang="en-US" b="1" dirty="0" smtClean="0"/>
              <a:t>Thematische </a:t>
            </a:r>
            <a:r>
              <a:rPr lang="de-DE" altLang="en-US" b="1" dirty="0"/>
              <a:t>Ausrichtung</a:t>
            </a:r>
            <a:r>
              <a:rPr lang="de-DE" altLang="en-US" dirty="0"/>
              <a:t>: Bot die Quelle einen guten Überblick über das ganze Thema? Oder konnte sie Antworten auf einen spezifischen Aspekt der Fragestellung bzw. Gliederung geben?</a:t>
            </a:r>
            <a:endParaRPr lang="de-DE" altLang="en-US" sz="2800" dirty="0"/>
          </a:p>
          <a:p>
            <a:pPr lvl="1"/>
            <a:r>
              <a:rPr lang="de-DE" dirty="0"/>
              <a:t>Schlussfolgerungen: Wie wurde die Quelle genau genutzt?</a:t>
            </a:r>
            <a:endParaRPr lang="de-DE" sz="2800" dirty="0"/>
          </a:p>
          <a:p>
            <a:pPr lvl="0"/>
            <a:endParaRPr lang="de-DE" dirty="0"/>
          </a:p>
          <a:p>
            <a:pPr lvl="0"/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54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Kommentiertes Quellenverzeichnis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altLang="en-US" b="1" dirty="0" smtClean="0"/>
              <a:t>Einordnung</a:t>
            </a:r>
          </a:p>
          <a:p>
            <a:pPr lvl="0"/>
            <a:r>
              <a:rPr lang="de-DE" altLang="en-US" b="1" dirty="0" smtClean="0"/>
              <a:t>Umfang</a:t>
            </a:r>
            <a:endParaRPr lang="de-DE" altLang="en-US" b="1" dirty="0"/>
          </a:p>
          <a:p>
            <a:pPr lvl="0"/>
            <a:r>
              <a:rPr lang="de-DE" altLang="en-US" b="1" dirty="0" smtClean="0"/>
              <a:t>Thematische Ausrichtung</a:t>
            </a:r>
            <a:endParaRPr lang="de-DE" altLang="en-US" dirty="0" smtClean="0"/>
          </a:p>
          <a:p>
            <a:pPr lvl="0"/>
            <a:r>
              <a:rPr lang="de-DE" altLang="en-US" b="1" dirty="0"/>
              <a:t>Stil, Aufbau und Sprache</a:t>
            </a:r>
            <a:r>
              <a:rPr lang="de-DE" altLang="en-US" dirty="0"/>
              <a:t>: War die Quelle gut geschrieben? Schwer verständlich?</a:t>
            </a:r>
            <a:endParaRPr lang="de-DE" altLang="en-US" sz="2800" dirty="0"/>
          </a:p>
          <a:p>
            <a:pPr lvl="1"/>
            <a:r>
              <a:rPr lang="de-DE" dirty="0"/>
              <a:t>Schlussfolgerungen: Welche Hürden/ Möglichkeiten ergaben sich daraus?</a:t>
            </a:r>
            <a:endParaRPr lang="de-DE" sz="2800" dirty="0"/>
          </a:p>
          <a:p>
            <a:pPr lvl="0"/>
            <a:endParaRPr lang="de-DE" dirty="0"/>
          </a:p>
          <a:p>
            <a:pPr lvl="0"/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Gruppenveranstaltung zum Exposé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90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HU Berlin - Professional School of Education (PSE)">
      <a:dk1>
        <a:srgbClr val="00366C"/>
      </a:dk1>
      <a:lt1>
        <a:srgbClr val="FFFFFF"/>
      </a:lt1>
      <a:dk2>
        <a:srgbClr val="00366C"/>
      </a:dk2>
      <a:lt2>
        <a:srgbClr val="FFFFFF"/>
      </a:lt2>
      <a:accent1>
        <a:srgbClr val="00376C"/>
      </a:accent1>
      <a:accent2>
        <a:srgbClr val="00572B"/>
      </a:accent2>
      <a:accent3>
        <a:srgbClr val="BDC9D3"/>
      </a:accent3>
      <a:accent4>
        <a:srgbClr val="8A0E14"/>
      </a:accent4>
      <a:accent5>
        <a:srgbClr val="BDC9D3"/>
      </a:accent5>
      <a:accent6>
        <a:srgbClr val="35742A"/>
      </a:accent6>
      <a:hlink>
        <a:srgbClr val="8A0F14"/>
      </a:hlink>
      <a:folHlink>
        <a:srgbClr val="00366C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4F14A767-A33C-4351-A751-87D3ABE329A8}" vid="{EEB15D6D-3BEF-4478-938A-41A3253CDC43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20180419 PSE PPT Vorlage 2018</Template>
  <TotalTime>0</TotalTime>
  <Words>926</Words>
  <Application>Microsoft Office PowerPoint</Application>
  <PresentationFormat>Bildschirmpräsentation (4:3)</PresentationFormat>
  <Paragraphs>180</Paragraphs>
  <Slides>18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Symbol</vt:lpstr>
      <vt:lpstr>Verdana</vt:lpstr>
      <vt:lpstr>Wingdings</vt:lpstr>
      <vt:lpstr>Kante</vt:lpstr>
      <vt:lpstr>PowerPoint-Präsentation</vt:lpstr>
      <vt:lpstr>Inhaltsverzeichnis</vt:lpstr>
      <vt:lpstr>PowerPoint-Präsentation</vt:lpstr>
      <vt:lpstr>Deckblatt</vt:lpstr>
      <vt:lpstr>Kommentiertes Quellenverzeichnis</vt:lpstr>
      <vt:lpstr>Kommentiertes Quellenverzeichnis</vt:lpstr>
      <vt:lpstr>Kommentiertes Quellenverzeichnis</vt:lpstr>
      <vt:lpstr>Kommentiertes Quellenverzeichnis</vt:lpstr>
      <vt:lpstr>Kommentiertes Quellenverzeichnis</vt:lpstr>
      <vt:lpstr>Kommentiertes Quellenverzeichnis</vt:lpstr>
      <vt:lpstr>Zeitliche Planung mit Beispielen</vt:lpstr>
      <vt:lpstr>Darstellung des Arbeitsprozesses</vt:lpstr>
      <vt:lpstr>Darstellung des Arbeitsprozesses</vt:lpstr>
      <vt:lpstr>Individuelle Reflexion</vt:lpstr>
      <vt:lpstr>Individuelle Reflexion</vt:lpstr>
      <vt:lpstr>Individuelle Reflexion</vt:lpstr>
      <vt:lpstr>Formulierungshilfen zur individuellen Reflexion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Fischer</dc:creator>
  <cp:lastModifiedBy>Marie Klein</cp:lastModifiedBy>
  <cp:revision>19</cp:revision>
  <cp:lastPrinted>2018-04-09T11:59:58Z</cp:lastPrinted>
  <dcterms:created xsi:type="dcterms:W3CDTF">2019-01-02T13:45:21Z</dcterms:created>
  <dcterms:modified xsi:type="dcterms:W3CDTF">2020-12-07T22:27:50Z</dcterms:modified>
</cp:coreProperties>
</file>